
<file path=[Content_Types].xml><?xml version="1.0" encoding="utf-8"?>
<Types xmlns="http://schemas.openxmlformats.org/package/2006/content-types">
  <Default Extension="jpeg" ContentType="image/jpeg"/>
  <Default Extension="mp4" ContentType="video/mp4"/>
  <Default Extension="mpg" ContentType="vide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1" r:id="rId1"/>
  </p:sldMasterIdLst>
  <p:notesMasterIdLst>
    <p:notesMasterId r:id="rId10"/>
  </p:notesMasterIdLst>
  <p:sldIdLst>
    <p:sldId id="256" r:id="rId2"/>
    <p:sldId id="262" r:id="rId3"/>
    <p:sldId id="296" r:id="rId4"/>
    <p:sldId id="299" r:id="rId5"/>
    <p:sldId id="300" r:id="rId6"/>
    <p:sldId id="298" r:id="rId7"/>
    <p:sldId id="301" r:id="rId8"/>
    <p:sldId id="297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4070"/>
    <a:srgbClr val="00AC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77"/>
    <p:restoredTop sz="94762"/>
  </p:normalViewPr>
  <p:slideViewPr>
    <p:cSldViewPr snapToGrid="0" snapToObjects="1">
      <p:cViewPr varScale="1">
        <p:scale>
          <a:sx n="117" d="100"/>
          <a:sy n="117" d="100"/>
        </p:scale>
        <p:origin x="1856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1C89B6-0167-0549-A9D3-815C20C90D38}" type="datetimeFigureOut">
              <a:rPr lang="en-US" smtClean="0"/>
              <a:t>5/9/22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430F75-B5EC-044F-A636-30352D0A1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83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728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7.png"/><Relationship Id="rId7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7.png"/><Relationship Id="rId7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" y="1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5674179" cy="5427879"/>
          </a:xfrm>
          <a:prstGeom prst="rect">
            <a:avLst/>
          </a:prstGeom>
        </p:spPr>
      </p:pic>
      <p:sp>
        <p:nvSpPr>
          <p:cNvPr id="27" name="Rectangle 26"/>
          <p:cNvSpPr/>
          <p:nvPr userDrawn="1"/>
        </p:nvSpPr>
        <p:spPr>
          <a:xfrm>
            <a:off x="1" y="1228440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/>
          <p:cNvSpPr/>
          <p:nvPr userDrawn="1"/>
        </p:nvSpPr>
        <p:spPr>
          <a:xfrm>
            <a:off x="5674180" y="1"/>
            <a:ext cx="1967594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936223" y="432263"/>
            <a:ext cx="1455318" cy="56205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Rectangle 30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Rectangle 31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3" name="Rectangle 32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525308" y="527193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1" spc="225" dirty="0">
                <a:solidFill>
                  <a:srgbClr val="00ACD9"/>
                </a:solidFill>
                <a:latin typeface="Calibri" charset="0"/>
                <a:ea typeface="Calibri" charset="0"/>
                <a:cs typeface="Calibri" charset="0"/>
              </a:rPr>
              <a:t>PRESENTED BY</a:t>
            </a:r>
          </a:p>
        </p:txBody>
      </p:sp>
      <p:pic>
        <p:nvPicPr>
          <p:cNvPr id="39" name="Picture 38"/>
          <p:cNvPicPr>
            <a:picLocks/>
          </p:cNvPicPr>
          <p:nvPr userDrawn="1"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10132"/>
            <a:ext cx="7049838" cy="365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40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" y="1228440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309" y="5559098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88668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1932" y="5885658"/>
            <a:ext cx="461762" cy="134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72133"/>
            <a:ext cx="582240" cy="1467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39852" cy="365125"/>
          </a:xfrm>
        </p:spPr>
        <p:txBody>
          <a:bodyPr/>
          <a:lstStyle/>
          <a:p>
            <a:fld id="{BD401753-24C1-CD4E-BD1A-E1FE126B76E2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04">
          <p15:clr>
            <a:srgbClr val="FBAE40"/>
          </p15:clr>
        </p15:guide>
        <p15:guide id="3" orient="horz" pos="2160" userDrawn="1">
          <p15:clr>
            <a:srgbClr val="FBAE40"/>
          </p15:clr>
        </p15:guide>
        <p15:guide id="4" pos="37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"/>
            <a:ext cx="9144000" cy="874708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7"/>
            <a:ext cx="3029221" cy="874708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3112603"/>
            <a:ext cx="9144000" cy="1695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5663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30A8737-9ED8-534E-AB64-824F3EF1F57B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9220" y="6488667"/>
            <a:ext cx="1967594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486561" y="6459791"/>
            <a:ext cx="417765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29221" y="4893381"/>
            <a:ext cx="6114782" cy="636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4957019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3112603"/>
            <a:ext cx="9144000" cy="1695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5663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30A8737-9ED8-534E-AB64-824F3EF1F57B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9220" y="6488667"/>
            <a:ext cx="1967594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486561" y="6459791"/>
            <a:ext cx="417765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29221" y="4893381"/>
            <a:ext cx="6114782" cy="6363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3098015" cy="49570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5987" y="223728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1CFFC65-F19B-E241-BA7B-613451C4E80D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543800" cy="330615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4" name="Picture 23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5987" y="223728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0D275FE-4322-F945-984E-F69B89073389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Layou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E058465-9237-E546-85F0-B7E7FAA43EBF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" y="1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 cstate="email">
            <a:alphaModFix amt="3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4208"/>
            <a:ext cx="5674179" cy="3433209"/>
          </a:xfrm>
          <a:prstGeom prst="rect">
            <a:avLst/>
          </a:prstGeom>
        </p:spPr>
      </p:pic>
      <p:sp>
        <p:nvSpPr>
          <p:cNvPr id="27" name="Rectangle 26"/>
          <p:cNvSpPr/>
          <p:nvPr userDrawn="1"/>
        </p:nvSpPr>
        <p:spPr>
          <a:xfrm>
            <a:off x="1" y="1228440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/>
          <p:cNvSpPr/>
          <p:nvPr userDrawn="1"/>
        </p:nvSpPr>
        <p:spPr>
          <a:xfrm>
            <a:off x="5674180" y="1"/>
            <a:ext cx="1967594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936223" y="432263"/>
            <a:ext cx="1455318" cy="56205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Rectangle 30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Rectangle 31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3" name="Rectangle 32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525308" y="527193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1" spc="225" dirty="0">
                <a:solidFill>
                  <a:srgbClr val="00ACD9"/>
                </a:solidFill>
                <a:latin typeface="Calibri" charset="0"/>
                <a:ea typeface="Calibri" charset="0"/>
                <a:cs typeface="Calibri" charset="0"/>
              </a:rPr>
              <a:t>PRESENTED BY</a:t>
            </a:r>
          </a:p>
        </p:txBody>
      </p:sp>
      <p:pic>
        <p:nvPicPr>
          <p:cNvPr id="39" name="Picture 38"/>
          <p:cNvPicPr>
            <a:picLocks/>
          </p:cNvPicPr>
          <p:nvPr userDrawn="1"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10132"/>
            <a:ext cx="7049838" cy="365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40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" y="1228440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309" y="5559098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88668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1932" y="5885658"/>
            <a:ext cx="461762" cy="134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72133"/>
            <a:ext cx="582240" cy="1467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39852" cy="365125"/>
          </a:xfrm>
        </p:spPr>
        <p:txBody>
          <a:bodyPr/>
          <a:lstStyle/>
          <a:p>
            <a:fld id="{BD401753-24C1-CD4E-BD1A-E1FE126B76E2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04">
          <p15:clr>
            <a:srgbClr val="FBAE40"/>
          </p15:clr>
        </p15:guide>
        <p15:guide id="3" orient="horz" pos="2160">
          <p15:clr>
            <a:srgbClr val="FBAE40"/>
          </p15:clr>
        </p15:guide>
        <p15:guide id="4" pos="37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874708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" y="3112607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2945674" y="0"/>
            <a:ext cx="6198329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06296" cy="365125"/>
          </a:xfrm>
        </p:spPr>
        <p:txBody>
          <a:bodyPr/>
          <a:lstStyle/>
          <a:p>
            <a:fld id="{E30A8737-9ED8-534E-AB64-824F3EF1F57B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45674" y="6488667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5674" y="4893381"/>
            <a:ext cx="6198326" cy="457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4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4209"/>
            <a:ext cx="9144000" cy="5345279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" y="3112607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2945674" y="0"/>
            <a:ext cx="6198329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06296" cy="365125"/>
          </a:xfrm>
        </p:spPr>
        <p:txBody>
          <a:bodyPr/>
          <a:lstStyle/>
          <a:p>
            <a:fld id="{E30A8737-9ED8-534E-AB64-824F3EF1F57B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45674" y="6488667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5674" y="4893381"/>
            <a:ext cx="6198326" cy="457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40A0-BA3A-E44B-A6F9-7A1F916D77D1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5E2EC-3A15-B94B-9602-395D7423BE9F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E153A-A236-9B4D-A0F1-DA988CDD6E09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M 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" y="1228439"/>
            <a:ext cx="9144000" cy="1690255"/>
          </a:xfrm>
          <a:prstGeom prst="rect">
            <a:avLst/>
          </a:prstGeom>
          <a:solidFill>
            <a:schemeClr val="tx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email">
            <a:alphaModFix amt="3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4179" y="2915624"/>
            <a:ext cx="3469822" cy="4782754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5674180" y="0"/>
            <a:ext cx="1967594" cy="6858000"/>
          </a:xfrm>
          <a:prstGeom prst="rect">
            <a:avLst/>
          </a:prstGeom>
          <a:solidFill>
            <a:srgbClr val="00ACD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39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6920" y="5567486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59792"/>
            <a:ext cx="75663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9BB4F62A-F143-0E44-AD26-04E6D9F03BB4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59792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893746" y="388060"/>
            <a:ext cx="1569767" cy="60625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Rectangle 18"/>
          <p:cNvSpPr/>
          <p:nvPr/>
        </p:nvSpPr>
        <p:spPr>
          <a:xfrm>
            <a:off x="1" y="1228439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/>
          <p:cNvSpPr txBox="1"/>
          <p:nvPr/>
        </p:nvSpPr>
        <p:spPr>
          <a:xfrm>
            <a:off x="525308" y="533665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spc="225" dirty="0">
                <a:solidFill>
                  <a:srgbClr val="00ACD9"/>
                </a:solidFill>
              </a:rPr>
              <a:t>PRESENTED BY</a:t>
            </a:r>
          </a:p>
        </p:txBody>
      </p:sp>
      <p:pic>
        <p:nvPicPr>
          <p:cNvPr id="40" name="Picture 39"/>
          <p:cNvPicPr>
            <a:picLocks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34370"/>
            <a:ext cx="7049838" cy="3657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2728" y="5905621"/>
            <a:ext cx="447351" cy="129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80651"/>
            <a:ext cx="610223" cy="153757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Rectangle 43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5" name="Rectangle 44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6" name="Rectangle 45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7" name="Rectangle 46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 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" y="1228439"/>
            <a:ext cx="9144000" cy="1690255"/>
          </a:xfrm>
          <a:prstGeom prst="rect">
            <a:avLst/>
          </a:prstGeom>
          <a:solidFill>
            <a:schemeClr val="tx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email">
            <a:alphaModFix amt="3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66"/>
          <a:stretch/>
        </p:blipFill>
        <p:spPr>
          <a:xfrm>
            <a:off x="5674179" y="2915630"/>
            <a:ext cx="3469822" cy="2931937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5674180" y="0"/>
            <a:ext cx="1967594" cy="6858000"/>
          </a:xfrm>
          <a:prstGeom prst="rect">
            <a:avLst/>
          </a:prstGeom>
          <a:solidFill>
            <a:srgbClr val="00ACD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39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6920" y="5567486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59792"/>
            <a:ext cx="75663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9BB4F62A-F143-0E44-AD26-04E6D9F03BB4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59792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893746" y="388060"/>
            <a:ext cx="1569767" cy="60625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Rectangle 18"/>
          <p:cNvSpPr/>
          <p:nvPr/>
        </p:nvSpPr>
        <p:spPr>
          <a:xfrm>
            <a:off x="1" y="1228439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/>
          <p:cNvSpPr txBox="1"/>
          <p:nvPr/>
        </p:nvSpPr>
        <p:spPr>
          <a:xfrm>
            <a:off x="525308" y="533665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spc="225" dirty="0">
                <a:solidFill>
                  <a:srgbClr val="00ACD9"/>
                </a:solidFill>
              </a:rPr>
              <a:t>PRESENTED BY</a:t>
            </a:r>
          </a:p>
        </p:txBody>
      </p:sp>
      <p:pic>
        <p:nvPicPr>
          <p:cNvPr id="40" name="Picture 39"/>
          <p:cNvPicPr>
            <a:picLocks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34370"/>
            <a:ext cx="7049838" cy="3657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2728" y="5905621"/>
            <a:ext cx="447351" cy="129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80651"/>
            <a:ext cx="610223" cy="153757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Rectangle 43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5" name="Rectangle 44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6" name="Rectangle 45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7" name="Rectangle 46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5400000">
            <a:off x="167891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2051" y="215415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2051" y="1429236"/>
            <a:ext cx="7543800" cy="343363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30A8737-9ED8-534E-AB64-824F3EF1F57B}" type="datetime1">
              <a:rPr lang="en-US" smtClean="0"/>
              <a:pPr/>
              <a:t>5/9/22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4" y="437293"/>
            <a:ext cx="4380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/>
          <p:cNvPicPr>
            <a:picLocks/>
          </p:cNvPicPr>
          <p:nvPr/>
        </p:nvPicPr>
        <p:blipFill rotWithShape="1"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pic>
        <p:nvPicPr>
          <p:cNvPr id="16" name="Picture 15"/>
          <p:cNvPicPr>
            <a:picLocks/>
          </p:cNvPicPr>
          <p:nvPr userDrawn="1"/>
        </p:nvPicPr>
        <p:blipFill rotWithShape="1"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38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92" r:id="rId2"/>
    <p:sldLayoutId id="2147483683" r:id="rId3"/>
    <p:sldLayoutId id="2147483693" r:id="rId4"/>
    <p:sldLayoutId id="2147483684" r:id="rId5"/>
    <p:sldLayoutId id="2147483685" r:id="rId6"/>
    <p:sldLayoutId id="2147483686" r:id="rId7"/>
    <p:sldLayoutId id="2147483687" r:id="rId8"/>
    <p:sldLayoutId id="2147483694" r:id="rId9"/>
    <p:sldLayoutId id="2147483688" r:id="rId10"/>
    <p:sldLayoutId id="2147483695" r:id="rId11"/>
    <p:sldLayoutId id="2147483689" r:id="rId12"/>
    <p:sldLayoutId id="2147483690" r:id="rId13"/>
    <p:sldLayoutId id="2147483691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685749" rtl="0" eaLnBrk="1" latinLnBrk="0" hangingPunct="1">
        <a:lnSpc>
          <a:spcPct val="85000"/>
        </a:lnSpc>
        <a:spcBef>
          <a:spcPct val="0"/>
        </a:spcBef>
        <a:buNone/>
        <a:defRPr sz="2000" b="0" i="0" kern="1200" spc="75" baseline="0">
          <a:solidFill>
            <a:schemeClr val="bg1"/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68576" indent="-68576" algn="l" defTabSz="685749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rgbClr val="00B0F0"/>
        </a:buClr>
        <a:buSzPct val="100000"/>
        <a:buFont typeface="Calibri" panose="020F0502020204030204" pitchFamily="34" charset="0"/>
        <a:buChar char=" "/>
        <a:defRPr sz="18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1pPr>
      <a:lvl2pPr marL="28801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6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2pPr>
      <a:lvl3pPr marL="42516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3pPr>
      <a:lvl4pPr marL="56231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4pPr>
      <a:lvl5pPr marL="69946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5pPr>
      <a:lvl6pPr marL="824939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28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1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0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pg"/><Relationship Id="rId1" Type="http://schemas.microsoft.com/office/2007/relationships/media" Target="../media/media2.mpg"/><Relationship Id="rId5" Type="http://schemas.openxmlformats.org/officeDocument/2006/relationships/image" Target="../media/image29.png"/><Relationship Id="rId4" Type="http://schemas.openxmlformats.org/officeDocument/2006/relationships/image" Target="../media/image2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ubtitle 14"/>
          <p:cNvSpPr>
            <a:spLocks noGrp="1"/>
          </p:cNvSpPr>
          <p:nvPr>
            <p:ph type="subTitle" idx="1"/>
          </p:nvPr>
        </p:nvSpPr>
        <p:spPr>
          <a:xfrm>
            <a:off x="525309" y="5559098"/>
            <a:ext cx="5181010" cy="1131069"/>
          </a:xfrm>
        </p:spPr>
        <p:txBody>
          <a:bodyPr>
            <a:normAutofit/>
          </a:bodyPr>
          <a:lstStyle/>
          <a:p>
            <a:r>
              <a:rPr lang="en-US" dirty="0"/>
              <a:t>Stefan P. Domino </a:t>
            </a:r>
          </a:p>
          <a:p>
            <a:r>
              <a:rPr lang="en-US" dirty="0"/>
              <a:t>Computational Thermal and Fluid Mechanics</a:t>
            </a:r>
          </a:p>
          <a:p>
            <a:r>
              <a:rPr lang="en-US" dirty="0"/>
              <a:t>Sandia National Laboratories </a:t>
            </a:r>
            <a:r>
              <a:rPr lang="de-DE" dirty="0"/>
              <a:t>SAND2018-4536 PE</a:t>
            </a:r>
            <a:endParaRPr lang="en-US" dirty="0"/>
          </a:p>
          <a:p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Title 13"/>
          <p:cNvSpPr txBox="1">
            <a:spLocks/>
          </p:cNvSpPr>
          <p:nvPr/>
        </p:nvSpPr>
        <p:spPr>
          <a:xfrm>
            <a:off x="515760" y="1228440"/>
            <a:ext cx="4831743" cy="16902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749" rtl="0" eaLnBrk="1" latinLnBrk="0" hangingPunct="1">
              <a:lnSpc>
                <a:spcPts val="2775"/>
              </a:lnSpc>
              <a:spcBef>
                <a:spcPct val="0"/>
              </a:spcBef>
              <a:buNone/>
              <a:defRPr sz="2700" b="0" i="0" kern="12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Stanford ME469:</a:t>
            </a:r>
            <a:br>
              <a:rPr lang="en-US" dirty="0"/>
            </a:br>
            <a:r>
              <a:rPr lang="en-US" dirty="0"/>
              <a:t>Final </a:t>
            </a:r>
            <a:r>
              <a:rPr lang="en-US"/>
              <a:t>Project Suggestion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36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Performance Computing for CFD: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§"/>
            </a:pPr>
            <a:r>
              <a:rPr lang="en-US" dirty="0"/>
              <a:t> Flow past rotating shapes</a:t>
            </a:r>
          </a:p>
          <a:p>
            <a:pPr>
              <a:buFont typeface="Wingdings" charset="2"/>
              <a:buChar char="§"/>
            </a:pPr>
            <a:r>
              <a:rPr lang="en-US" dirty="0"/>
              <a:t> Hula Hoop</a:t>
            </a:r>
          </a:p>
          <a:p>
            <a:pPr>
              <a:buFont typeface="Wingdings" charset="2"/>
              <a:buChar char="§"/>
            </a:pPr>
            <a:r>
              <a:rPr lang="en-US" dirty="0"/>
              <a:t> Your Choice?</a:t>
            </a:r>
          </a:p>
          <a:p>
            <a:pPr lvl="1">
              <a:buFont typeface="Wingdings" charset="2"/>
              <a:buChar char="§"/>
            </a:pPr>
            <a:r>
              <a:rPr lang="en-US" dirty="0"/>
              <a:t>Numerical Investigations</a:t>
            </a:r>
          </a:p>
          <a:p>
            <a:pPr lvl="1">
              <a:buFont typeface="Wingdings" charset="2"/>
              <a:buChar char="§"/>
            </a:pPr>
            <a:r>
              <a:rPr lang="en-US" dirty="0"/>
              <a:t>Physics Investigation</a:t>
            </a:r>
          </a:p>
          <a:p>
            <a:pPr lvl="1">
              <a:buFont typeface="Wingdings" charset="2"/>
              <a:buChar char="§"/>
            </a:pPr>
            <a:r>
              <a:rPr lang="en-US" dirty="0"/>
              <a:t>May required meshing skill… </a:t>
            </a:r>
          </a:p>
          <a:p>
            <a:pPr lvl="1">
              <a:buFont typeface="Wingdings" charset="2"/>
              <a:buChar char="§"/>
            </a:pPr>
            <a:r>
              <a:rPr lang="en-US" dirty="0"/>
              <a:t>Proposed problem provided to us by the end of this week…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469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 Past Shapes: </a:t>
            </a:r>
            <a:r>
              <a:rPr lang="en-US" dirty="0" err="1"/>
              <a:t>Nalu</a:t>
            </a:r>
            <a:r>
              <a:rPr lang="en-US" dirty="0"/>
              <a:t>/examples/shape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/>
              <a:t> Similar in concept to the midterm; drag and lift, now with a rotating object</a:t>
            </a:r>
          </a:p>
          <a:p>
            <a:pPr>
              <a:buFont typeface="Arial" charset="0"/>
              <a:buChar char="•"/>
            </a:pPr>
            <a:r>
              <a:rPr lang="en-US" dirty="0"/>
              <a:t> Hybrid CVFEM/DG for sliding mesh interface, Domino, JCP, 2018</a:t>
            </a:r>
          </a:p>
          <a:p>
            <a:pPr>
              <a:buFont typeface="Arial" charset="0"/>
              <a:buChar char="•"/>
            </a:pPr>
            <a:r>
              <a:rPr lang="en-US" dirty="0"/>
              <a:t> Two mesh resolutions provided, R0 and R1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875F00-551B-5D47-91E9-9BFC322CD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428" y="3168180"/>
            <a:ext cx="6143171" cy="3159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00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 Past Shapes: </a:t>
            </a:r>
            <a:r>
              <a:rPr lang="en-US" dirty="0" err="1"/>
              <a:t>Nalu</a:t>
            </a:r>
            <a:r>
              <a:rPr lang="en-US" dirty="0"/>
              <a:t>/examples/shape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/>
              <a:t> Similar in concept to the midterm; drag and lift, now with a rotating object</a:t>
            </a:r>
          </a:p>
          <a:p>
            <a:pPr>
              <a:buFont typeface="Arial" charset="0"/>
              <a:buChar char="•"/>
            </a:pPr>
            <a:r>
              <a:rPr lang="en-US" dirty="0"/>
              <a:t> Hybrid CVFEM/DG for sliding mesh interface, Domino, JCP, 2018</a:t>
            </a:r>
          </a:p>
          <a:p>
            <a:pPr>
              <a:buFont typeface="Arial" charset="0"/>
              <a:buChar char="•"/>
            </a:pPr>
            <a:r>
              <a:rPr lang="en-US" dirty="0"/>
              <a:t> Two mesh resolutions provided, R0 and R1</a:t>
            </a:r>
          </a:p>
        </p:txBody>
      </p:sp>
      <p:pic>
        <p:nvPicPr>
          <p:cNvPr id="23" name="rotatingElipseCircle.mp4" descr="rotatingElipseCircle.mp4">
            <a:hlinkClick r:id="" action="ppaction://media"/>
            <a:extLst>
              <a:ext uri="{FF2B5EF4-FFF2-40B4-BE49-F238E27FC236}">
                <a16:creationId xmlns:a16="http://schemas.microsoft.com/office/drawing/2014/main" id="{CCF8B99E-1CC0-CE46-B90D-9AC782E3D7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3014" y="2558856"/>
            <a:ext cx="7717971" cy="3948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367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Hula hoop: </a:t>
            </a:r>
            <a:r>
              <a:rPr lang="en-US" dirty="0" err="1"/>
              <a:t>Nalu</a:t>
            </a:r>
            <a:r>
              <a:rPr lang="en-US" dirty="0"/>
              <a:t>/examples/hula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/>
              <a:t> Based on the original Lorenz Attractor</a:t>
            </a:r>
          </a:p>
          <a:p>
            <a:pPr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 err="1"/>
              <a:t>Boussinesq</a:t>
            </a:r>
            <a:r>
              <a:rPr lang="en-US" dirty="0"/>
              <a:t> properties (density and viscosity are constant, buoyancy provided based on the coefficient of thermal expansion, </a:t>
            </a:r>
            <a:r>
              <a:rPr lang="en-US" dirty="0">
                <a:latin typeface="Symbol" pitchFamily="2" charset="2"/>
              </a:rPr>
              <a:t>b</a:t>
            </a:r>
            <a:r>
              <a:rPr lang="en-US" dirty="0"/>
              <a:t>)</a:t>
            </a:r>
          </a:p>
          <a:p>
            <a:pPr>
              <a:buFont typeface="Arial" charset="0"/>
              <a:buChar char="•"/>
            </a:pPr>
            <a:r>
              <a:rPr lang="en-US" dirty="0"/>
              <a:t> R0 and R1 mesh provided</a:t>
            </a:r>
          </a:p>
          <a:p>
            <a:pPr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 err="1"/>
              <a:t>Louisos</a:t>
            </a:r>
            <a:r>
              <a:rPr lang="en-US" dirty="0"/>
              <a:t> et al., 2013 “Chaotic flow in a 2D natural convection loop with heat flux boundaries”</a:t>
            </a:r>
          </a:p>
          <a:p>
            <a:pPr>
              <a:buFont typeface="Arial" charset="0"/>
              <a:buChar char="•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4B9226-0990-7140-9806-B4CE600D69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12" y="4119229"/>
            <a:ext cx="4849025" cy="18269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D25FAD-5B02-AB47-8ACC-DEA432C1A0F7}"/>
              </a:ext>
            </a:extLst>
          </p:cNvPr>
          <p:cNvSpPr txBox="1"/>
          <p:nvPr/>
        </p:nvSpPr>
        <p:spPr>
          <a:xfrm>
            <a:off x="268089" y="6449606"/>
            <a:ext cx="7226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Hydrostatic pressure represented in modified buoyancy source term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9CBC70-4D79-4848-AE0D-4A5DA5998ED0}"/>
              </a:ext>
            </a:extLst>
          </p:cNvPr>
          <p:cNvCxnSpPr>
            <a:cxnSpLocks/>
          </p:cNvCxnSpPr>
          <p:nvPr/>
        </p:nvCxnSpPr>
        <p:spPr>
          <a:xfrm flipV="1">
            <a:off x="3418114" y="5251308"/>
            <a:ext cx="794657" cy="1018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E86CC966-CE28-294C-BE01-BA70489044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7737" y="3692307"/>
            <a:ext cx="3695139" cy="2469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773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Hula hoop: </a:t>
            </a:r>
            <a:r>
              <a:rPr lang="en-US" dirty="0" err="1"/>
              <a:t>Nalu</a:t>
            </a:r>
            <a:r>
              <a:rPr lang="en-US" dirty="0"/>
              <a:t>/examples/hula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/>
              <a:t> Based on the original Lorenz Attractor</a:t>
            </a:r>
          </a:p>
          <a:p>
            <a:pPr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 err="1"/>
              <a:t>Boussinesq</a:t>
            </a:r>
            <a:r>
              <a:rPr lang="en-US" dirty="0"/>
              <a:t> properties (density and viscosity are constant, buoyancy provided based on the coefficient of thermal expansion, </a:t>
            </a:r>
            <a:r>
              <a:rPr lang="en-US" dirty="0">
                <a:latin typeface="Symbol" pitchFamily="2" charset="2"/>
              </a:rPr>
              <a:t>b</a:t>
            </a:r>
            <a:r>
              <a:rPr lang="en-US" dirty="0"/>
              <a:t>)</a:t>
            </a:r>
          </a:p>
          <a:p>
            <a:pPr>
              <a:buFont typeface="Arial" charset="0"/>
              <a:buChar char="•"/>
            </a:pPr>
            <a:r>
              <a:rPr lang="en-US" dirty="0"/>
              <a:t> R0 and R1 mesh provided</a:t>
            </a:r>
          </a:p>
          <a:p>
            <a:pPr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 err="1"/>
              <a:t>Louisos</a:t>
            </a:r>
            <a:r>
              <a:rPr lang="en-US" dirty="0"/>
              <a:t> et al., 2013 “Chaotic flow in a 2D natural convection loop with heat flux boundaries”</a:t>
            </a:r>
          </a:p>
          <a:p>
            <a:pPr>
              <a:buFont typeface="Arial" charset="0"/>
              <a:buChar char="•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4B9226-0990-7140-9806-B4CE600D69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12" y="4119229"/>
            <a:ext cx="4849025" cy="1826922"/>
          </a:xfrm>
          <a:prstGeom prst="rect">
            <a:avLst/>
          </a:prstGeom>
        </p:spPr>
      </p:pic>
      <p:pic>
        <p:nvPicPr>
          <p:cNvPr id="7" name="hulaHoopChaosWithPlot.mpg" descr="hulaHoopChaosWithPlot.mpg">
            <a:hlinkClick r:id="" action="ppaction://media"/>
            <a:extLst>
              <a:ext uri="{FF2B5EF4-FFF2-40B4-BE49-F238E27FC236}">
                <a16:creationId xmlns:a16="http://schemas.microsoft.com/office/drawing/2014/main" id="{F4BFB84E-7CD3-2E41-B398-0351E6F517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25273" y="3668485"/>
            <a:ext cx="4119155" cy="28085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D25FAD-5B02-AB47-8ACC-DEA432C1A0F7}"/>
              </a:ext>
            </a:extLst>
          </p:cNvPr>
          <p:cNvSpPr txBox="1"/>
          <p:nvPr/>
        </p:nvSpPr>
        <p:spPr>
          <a:xfrm>
            <a:off x="268089" y="6449606"/>
            <a:ext cx="7226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Hydrostatic pressure represented in modified buoyancy source term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9CBC70-4D79-4848-AE0D-4A5DA5998ED0}"/>
              </a:ext>
            </a:extLst>
          </p:cNvPr>
          <p:cNvCxnSpPr>
            <a:cxnSpLocks/>
          </p:cNvCxnSpPr>
          <p:nvPr/>
        </p:nvCxnSpPr>
        <p:spPr>
          <a:xfrm flipV="1">
            <a:off x="3418114" y="5251308"/>
            <a:ext cx="794657" cy="1018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9813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Choice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Numerical “deep dive” – May require building </a:t>
            </a:r>
            <a:r>
              <a:rPr lang="en-US" dirty="0" err="1"/>
              <a:t>Nalu</a:t>
            </a:r>
            <a:r>
              <a:rPr lang="en-US" dirty="0"/>
              <a:t>, which we could help you accomplish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First-order in time vs second-order in time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Limiter types, effects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Volume of Fluid dam break investigation</a:t>
            </a:r>
          </a:p>
          <a:p>
            <a:pPr>
              <a:buFont typeface="Arial" charset="0"/>
              <a:buChar char="•"/>
            </a:pPr>
            <a:r>
              <a:rPr lang="en-US" dirty="0"/>
              <a:t>Any of the labs can be explored further…</a:t>
            </a:r>
          </a:p>
          <a:p>
            <a:pPr>
              <a:buFont typeface="Arial" charset="0"/>
              <a:buChar char="•"/>
            </a:pPr>
            <a:r>
              <a:rPr lang="en-US" dirty="0"/>
              <a:t> Let us know!</a:t>
            </a:r>
          </a:p>
        </p:txBody>
      </p:sp>
    </p:spTree>
    <p:extLst>
      <p:ext uri="{BB962C8B-B14F-4D97-AF65-F5344CB8AC3E}">
        <p14:creationId xmlns:p14="http://schemas.microsoft.com/office/powerpoint/2010/main" val="234312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Conclusions: Final Project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§"/>
            </a:pPr>
            <a:r>
              <a:rPr lang="en-US" dirty="0"/>
              <a:t> Rotating shapes that introduce the sliding mesh construct (read the paper!)</a:t>
            </a:r>
          </a:p>
          <a:p>
            <a:pPr>
              <a:buFont typeface="Wingdings" charset="2"/>
              <a:buChar char="§"/>
            </a:pPr>
            <a:r>
              <a:rPr lang="en-US" dirty="0"/>
              <a:t> Hula hoop ramps up Lorenz’s system (read the paper!)</a:t>
            </a:r>
          </a:p>
          <a:p>
            <a:pPr>
              <a:buFont typeface="Wingdings" charset="2"/>
              <a:buChar char="§"/>
            </a:pPr>
            <a:r>
              <a:rPr lang="en-US" dirty="0"/>
              <a:t> Full flexibility over what you study!</a:t>
            </a:r>
          </a:p>
          <a:p>
            <a:pPr lvl="1">
              <a:buFont typeface="Wingdings" charset="2"/>
              <a:buChar char="§"/>
            </a:pPr>
            <a:r>
              <a:rPr lang="en-US"/>
              <a:t>Required pre-approval (this week)</a:t>
            </a:r>
            <a:endParaRPr lang="en-US" dirty="0"/>
          </a:p>
          <a:p>
            <a:pPr>
              <a:buFont typeface="Wingdings" charset="2"/>
              <a:buChar char="§"/>
            </a:pPr>
            <a:r>
              <a:rPr lang="en-US" dirty="0"/>
              <a:t> Enjoy and have fun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256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andia2018_4x3">
  <a:themeElements>
    <a:clrScheme name="Sandia 2018">
      <a:dk1>
        <a:srgbClr val="000000"/>
      </a:dk1>
      <a:lt1>
        <a:srgbClr val="FFFFFF"/>
      </a:lt1>
      <a:dk2>
        <a:srgbClr val="005376"/>
      </a:dk2>
      <a:lt2>
        <a:srgbClr val="E7E6E6"/>
      </a:lt2>
      <a:accent1>
        <a:srgbClr val="008E74"/>
      </a:accent1>
      <a:accent2>
        <a:srgbClr val="6CB312"/>
      </a:accent2>
      <a:accent3>
        <a:srgbClr val="FFA033"/>
      </a:accent3>
      <a:accent4>
        <a:srgbClr val="A92C00"/>
      </a:accent4>
      <a:accent5>
        <a:srgbClr val="7D0D7C"/>
      </a:accent5>
      <a:accent6>
        <a:srgbClr val="00ADD0"/>
      </a:accent6>
      <a:hlink>
        <a:srgbClr val="0563C1"/>
      </a:hlink>
      <a:folHlink>
        <a:srgbClr val="954F72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ndia2018" id="{0FFEE870-C493-D14B-ABEE-ECDD0A28A84D}" vid="{651A9348-1C84-5A4F-98B3-A94AD4D118C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Sandia2018</Template>
  <TotalTime>3493</TotalTime>
  <Words>412</Words>
  <Application>Microsoft Macintosh PowerPoint</Application>
  <PresentationFormat>On-screen Show (4:3)</PresentationFormat>
  <Paragraphs>54</Paragraphs>
  <Slides>8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Garamond</vt:lpstr>
      <vt:lpstr>Gill Sans MT</vt:lpstr>
      <vt:lpstr>Symbol</vt:lpstr>
      <vt:lpstr>Trebuchet MS</vt:lpstr>
      <vt:lpstr>Wingdings</vt:lpstr>
      <vt:lpstr>Sandia2018_4x3</vt:lpstr>
      <vt:lpstr>PowerPoint Presentation</vt:lpstr>
      <vt:lpstr>High Performance Computing for CFD: Outline</vt:lpstr>
      <vt:lpstr>Flow Past Shapes: Nalu/examples/shape</vt:lpstr>
      <vt:lpstr>Flow Past Shapes: Nalu/examples/shape</vt:lpstr>
      <vt:lpstr>Hula hoop: Nalu/examples/hula</vt:lpstr>
      <vt:lpstr>Hula hoop: Nalu/examples/hula</vt:lpstr>
      <vt:lpstr>Your Choice</vt:lpstr>
      <vt:lpstr>Conclusions: Final Project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Domino, Stefan Paul</cp:lastModifiedBy>
  <cp:revision>108</cp:revision>
  <dcterms:created xsi:type="dcterms:W3CDTF">2017-10-14T01:15:26Z</dcterms:created>
  <dcterms:modified xsi:type="dcterms:W3CDTF">2022-05-09T15:49:42Z</dcterms:modified>
</cp:coreProperties>
</file>

<file path=docProps/thumbnail.jpeg>
</file>